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1" r:id="rId3"/>
  </p:sldMasterIdLst>
  <p:notesMasterIdLst>
    <p:notesMasterId r:id="rId38"/>
  </p:notesMasterIdLst>
  <p:handoutMasterIdLst>
    <p:handoutMasterId r:id="rId39"/>
  </p:handoutMasterIdLst>
  <p:sldIdLst>
    <p:sldId id="274" r:id="rId4"/>
    <p:sldId id="473" r:id="rId5"/>
    <p:sldId id="421" r:id="rId6"/>
    <p:sldId id="422" r:id="rId7"/>
    <p:sldId id="423" r:id="rId8"/>
    <p:sldId id="487" r:id="rId9"/>
    <p:sldId id="424" r:id="rId10"/>
    <p:sldId id="425" r:id="rId11"/>
    <p:sldId id="426" r:id="rId12"/>
    <p:sldId id="452" r:id="rId13"/>
    <p:sldId id="453" r:id="rId14"/>
    <p:sldId id="454" r:id="rId15"/>
    <p:sldId id="455" r:id="rId16"/>
    <p:sldId id="456" r:id="rId17"/>
    <p:sldId id="457" r:id="rId18"/>
    <p:sldId id="458" r:id="rId19"/>
    <p:sldId id="459" r:id="rId20"/>
    <p:sldId id="460" r:id="rId21"/>
    <p:sldId id="461" r:id="rId22"/>
    <p:sldId id="462" r:id="rId23"/>
    <p:sldId id="477" r:id="rId24"/>
    <p:sldId id="478" r:id="rId25"/>
    <p:sldId id="479" r:id="rId26"/>
    <p:sldId id="480" r:id="rId27"/>
    <p:sldId id="481" r:id="rId28"/>
    <p:sldId id="482" r:id="rId29"/>
    <p:sldId id="483" r:id="rId30"/>
    <p:sldId id="484" r:id="rId31"/>
    <p:sldId id="485" r:id="rId32"/>
    <p:sldId id="486" r:id="rId33"/>
    <p:sldId id="474" r:id="rId34"/>
    <p:sldId id="490" r:id="rId35"/>
    <p:sldId id="475" r:id="rId36"/>
    <p:sldId id="420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63606"/>
    <a:srgbClr val="F0A22E"/>
    <a:srgbClr val="603A14"/>
    <a:srgbClr val="E85C0E"/>
    <a:srgbClr val="BAB398"/>
    <a:srgbClr val="ADA485"/>
    <a:srgbClr val="C6C0AA"/>
    <a:srgbClr val="663106"/>
    <a:srgbClr val="F8DC9E"/>
    <a:srgbClr val="FBEEDC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4" autoAdjust="0"/>
    <p:restoredTop sz="94533" autoAdjust="0"/>
  </p:normalViewPr>
  <p:slideViewPr>
    <p:cSldViewPr>
      <p:cViewPr varScale="1">
        <p:scale>
          <a:sx n="91" d="100"/>
          <a:sy n="91" d="100"/>
        </p:scale>
        <p:origin x="-294" y="-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11/23/2015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xmlns="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00FC59-ADF9-4E7F-ABA4-DCBBC898178A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1259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295491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566D69-F78F-4B61-91C5-38A893F2A32E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1261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1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491314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8474F1-E451-4FAA-87FA-5EB281553B45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1263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3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935974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B28AFD-0C0E-4BD8-9A10-CAE288526EDC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1265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5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004442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BB293D-CB45-4731-B7ED-BE47D7799204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126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242703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D61238-347C-4CA4-868C-63F8FD2AFB07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1270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0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670612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0C525D-D29F-4DB8-9DBB-B3202496A33E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127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139785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1C33E3-88F0-47D6-959B-869C3121453C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725833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9277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50994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1007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1155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3401EC-82D0-4808-B462-29C5404FB0F5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453109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A44788-8061-4105-B1B0-45EC07911010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79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4201201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B34E6-7003-4652-96A3-6F24BE8F31F5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549958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6BA5B0-A2FE-40D4-A2CB-81C2E18CDF0B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79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846404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3EF1BD-F781-4DA8-97E7-D3A4ACAEAF5F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83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3872913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0B316E-6DDF-4CB6-9D38-F33DE0140A91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74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221720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7ADFCA-6F1C-4039-BC86-0232E9407639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128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xmlns="" val="10027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748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9255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EE29B-DEC7-41D8-AE7F-4F56201C8A95}" type="datetime1">
              <a:rPr lang="en-US" smtClean="0"/>
              <a:pPr/>
              <a:t>11/23/2015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676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6330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247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15572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59966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11/23/2015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6360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118660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40366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80F13-5B9F-4784-BF95-5615098BA712}" type="datetime1">
              <a:rPr lang="en-US" smtClean="0"/>
              <a:pPr/>
              <a:t>11/23/2015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11/23/2015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3894403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38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superhosting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6.png"/><Relationship Id="rId17" Type="http://schemas.openxmlformats.org/officeDocument/2006/relationships/hyperlink" Target="http://www.infragistics.com/" TargetMode="External"/><Relationship Id="rId2" Type="http://schemas.openxmlformats.org/officeDocument/2006/relationships/notesSlide" Target="../notesSlides/notesSlide18.xml"/><Relationship Id="rId16" Type="http://schemas.openxmlformats.org/officeDocument/2006/relationships/hyperlink" Target="https://softuni.bg/courses/oop/" TargetMode="External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" TargetMode="External"/><Relationship Id="rId10" Type="http://schemas.openxmlformats.org/officeDocument/2006/relationships/image" Target="../media/image35.png"/><Relationship Id="rId19" Type="http://schemas.openxmlformats.org/officeDocument/2006/relationships/hyperlink" Target="http://netpeak.bg/" TargetMode="External"/><Relationship Id="rId4" Type="http://schemas.openxmlformats.org/officeDocument/2006/relationships/image" Target="../media/image32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7.png"/><Relationship Id="rId22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59" TargetMode="Externa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558" y="696166"/>
            <a:ext cx="7915995" cy="1468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Static Members</a:t>
            </a:r>
            <a:br>
              <a:rPr lang="en-US" dirty="0" smtClean="0"/>
            </a:br>
            <a:r>
              <a:rPr lang="en-US" dirty="0" smtClean="0"/>
              <a:t> and Namespaces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296366"/>
            <a:ext cx="7924800" cy="120883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400" dirty="0"/>
              <a:t>Static Members, </a:t>
            </a:r>
            <a:r>
              <a:rPr lang="en-US" sz="3400" dirty="0" smtClean="0"/>
              <a:t>Indexers,</a:t>
            </a:r>
            <a:br>
              <a:rPr lang="en-US" sz="3400" dirty="0" smtClean="0"/>
            </a:br>
            <a:r>
              <a:rPr lang="en-US" sz="3400" dirty="0" smtClean="0"/>
              <a:t>Operators, </a:t>
            </a:r>
            <a:r>
              <a:rPr lang="en-US" sz="3400" dirty="0"/>
              <a:t>Namespaces</a:t>
            </a:r>
            <a:endParaRPr lang="bg-BG" sz="34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2033" t="-12099" r="-4044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" name="Picture 4" descr="C:\Documents\Courses\OOP\OOP Images\electricity-617x41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83852" y="3871838"/>
            <a:ext cx="4596960" cy="222946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6"/>
          <p:cNvSpPr>
            <a:spLocks noGrp="1"/>
          </p:cNvSpPr>
          <p:nvPr/>
        </p:nvSpPr>
        <p:spPr bwMode="auto">
          <a:xfrm>
            <a:off x="817613" y="4465165"/>
            <a:ext cx="3187613" cy="5251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b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22" name="Text Placeholder 7"/>
          <p:cNvSpPr>
            <a:spLocks noGrp="1"/>
          </p:cNvSpPr>
          <p:nvPr/>
        </p:nvSpPr>
        <p:spPr bwMode="auto">
          <a:xfrm>
            <a:off x="817614" y="4935064"/>
            <a:ext cx="3187614" cy="444343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7" name="Text Placeholder 10"/>
          <p:cNvSpPr>
            <a:spLocks noGrp="1"/>
          </p:cNvSpPr>
          <p:nvPr/>
        </p:nvSpPr>
        <p:spPr bwMode="auto">
          <a:xfrm>
            <a:off x="817613" y="5379565"/>
            <a:ext cx="3187613" cy="363552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8" name="Text Placeholder 11"/>
          <p:cNvSpPr>
            <a:spLocks noGrp="1"/>
          </p:cNvSpPr>
          <p:nvPr/>
        </p:nvSpPr>
        <p:spPr bwMode="auto">
          <a:xfrm>
            <a:off x="817613" y="5720727"/>
            <a:ext cx="3187613" cy="331235"/>
          </a:xfrm>
          <a:prstGeom prst="rect">
            <a:avLst/>
          </a:prstGeom>
          <a:noFill/>
          <a:effectLst/>
        </p:spPr>
        <p:txBody>
          <a:bodyPr vert="horz" wrap="square" lIns="36000" tIns="36000" rIns="36000" bIns="36000" rtlCol="0" anchor="ctr" anchorCtr="0">
            <a:spAutoFit/>
          </a:bodyPr>
          <a:lstStyle>
            <a:lvl1pPr marL="0" indent="0" algn="l" defTabSz="1218987" rtl="0" eaLnBrk="1" fontAlgn="base" latinLnBrk="0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4005226" y="3805472"/>
            <a:ext cx="2152473" cy="2362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76164">
            <a:off x="5666080" y="3918968"/>
            <a:ext cx="1074333" cy="567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6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OOP</a:t>
            </a:r>
            <a:endParaRPr lang="en-US" sz="36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537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4884" y="5427800"/>
            <a:ext cx="11025928" cy="820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60612" y="1600201"/>
            <a:ext cx="8021417" cy="3508466"/>
            <a:chOff x="2082977" y="1699987"/>
            <a:chExt cx="5331738" cy="3859312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2082977" y="1699987"/>
              <a:ext cx="4800600" cy="144655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marL="0" indent="0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bg-BG" sz="2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public int this [int index]</a:t>
              </a:r>
            </a:p>
            <a:p>
              <a:pPr marL="0" indent="0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bg-BG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{</a:t>
              </a:r>
              <a:endParaRPr lang="en-US" sz="2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  <a:p>
              <a:pPr marL="0" indent="0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en-US" sz="2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…</a:t>
              </a:r>
            </a:p>
            <a:p>
              <a:pPr marL="0" indent="0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en-US" sz="2200" b="1" noProof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</a:t>
              </a:r>
              <a:endParaRPr lang="bg-BG" sz="2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2842715" y="5128413"/>
              <a:ext cx="4572000" cy="4308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indent="0" algn="r" eaLnBrk="0" hangingPunct="0">
                <a:spcBef>
                  <a:spcPts val="60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buFontTx/>
                <a:buNone/>
              </a:pPr>
              <a:r>
                <a:rPr lang="en-US" sz="2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 value = list[5];</a:t>
              </a:r>
              <a:endParaRPr lang="bg-BG" sz="2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pic>
        <p:nvPicPr>
          <p:cNvPr id="2051" name="Picture 3" descr="C:\Documents\Courses\OOP\OOP Images\Raise-the-Grap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5012" y="1371600"/>
            <a:ext cx="5164939" cy="354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06577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Indexers </a:t>
            </a:r>
            <a:r>
              <a:rPr lang="en-US" dirty="0" smtClean="0"/>
              <a:t>provide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indexed</a:t>
            </a:r>
            <a:r>
              <a:rPr lang="en-US" dirty="0" smtClean="0"/>
              <a:t> access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data</a:t>
            </a:r>
          </a:p>
          <a:p>
            <a:pPr lvl="1"/>
            <a:r>
              <a:rPr lang="en-US" dirty="0"/>
              <a:t>Predefine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[]</a:t>
            </a:r>
            <a:r>
              <a:rPr lang="en-US" dirty="0"/>
              <a:t> operator for </a:t>
            </a:r>
            <a:r>
              <a:rPr lang="en-US" dirty="0" smtClean="0"/>
              <a:t>a certain type</a:t>
            </a:r>
            <a:endParaRPr lang="en-US" dirty="0"/>
          </a:p>
          <a:p>
            <a:pPr lvl="2"/>
            <a:r>
              <a:rPr lang="en-US" dirty="0" smtClean="0"/>
              <a:t>Like when accessing array elements</a:t>
            </a:r>
          </a:p>
          <a:p>
            <a:pPr lvl="1"/>
            <a:endParaRPr lang="bg-BG" sz="2800" dirty="0" smtClean="0"/>
          </a:p>
          <a:p>
            <a:pPr lvl="1"/>
            <a:endParaRPr lang="bg-BG" sz="2000" dirty="0" smtClean="0"/>
          </a:p>
          <a:p>
            <a:pPr lvl="1"/>
            <a:r>
              <a:rPr lang="en-US" dirty="0" smtClean="0"/>
              <a:t>Can accept one or multiple parameters</a:t>
            </a:r>
          </a:p>
          <a:p>
            <a:pPr lvl="1"/>
            <a:endParaRPr lang="en-US" sz="2800" dirty="0"/>
          </a:p>
          <a:p>
            <a:pPr lvl="1"/>
            <a:r>
              <a:rPr lang="en-US" dirty="0" smtClean="0"/>
              <a:t>Defining an indexer: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218883" y="3035254"/>
            <a:ext cx="9649486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IndexedType t = new IndexedType(50);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t[5];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t[0] = 42;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218883" y="4819775"/>
            <a:ext cx="9649486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personInfo["Svetlin Nakov", 28]</a:t>
            </a:r>
            <a:endParaRPr lang="bg-BG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218883" y="6057480"/>
            <a:ext cx="9649486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 this [int index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{ …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31567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 – Example</a:t>
            </a:r>
            <a:endParaRPr lang="en-US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812588" y="1158559"/>
            <a:ext cx="10462075" cy="53860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struct BitArray32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uint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alue;</a:t>
            </a:r>
          </a:p>
          <a:p>
            <a:pPr marL="0" indent="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Indexer declaration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this [int index]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(index &gt;= 0 &amp;&amp; index &lt;= 31) 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// Check the bit at position index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if ((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 &amp; (1 &lt;&lt; index)) == 0)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0;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else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	 return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1;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 marL="0" indent="0" algn="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19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19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19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example continues</a:t>
            </a:r>
            <a:r>
              <a:rPr lang="bg-BG" sz="19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2101746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 – Example (2)</a:t>
            </a:r>
            <a:endParaRPr lang="en-US" dirty="0"/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812589" y="1051779"/>
            <a:ext cx="10563648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throw new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IndexOutOfRangeException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Format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("Index {0} is invalid!", index));</a:t>
            </a:r>
          </a:p>
          <a:p>
            <a:pPr marL="0" indent="0"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(index &lt; 0 || index &gt; 31)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IndexOutOfRangeException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String.Format("Index {0} is invalid!", index));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(value &lt; 0 || value &gt; 1)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throw new A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rgument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Exception(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String.Format("Value {0} is invalid!", value));       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R="0" lvl="0" defTabSz="914400" eaLnBrk="0" latinLnBrk="0" hangingPunct="0">
              <a:lnSpc>
                <a:spcPct val="8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Clear the bit at position index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this.v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 &amp;= ~((uint)(1 &lt;&lt; index));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Set the bit at position index to value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this.v</a:t>
            </a: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 |= (uint)(value &lt;&lt; index);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2709119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Indexers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27154" y="1379323"/>
            <a:ext cx="7313295" cy="3451445"/>
          </a:xfrm>
          <a:prstGeom prst="rect">
            <a:avLst/>
          </a:prstGeom>
          <a:scene3d>
            <a:camera prst="perspectiveHeroicExtremeLeftFacing">
              <a:rot lat="424351" lon="859429" rev="2156756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xmlns="" val="3801467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Overloading</a:t>
            </a:r>
            <a:endParaRPr lang="en-US" dirty="0"/>
          </a:p>
        </p:txBody>
      </p:sp>
      <p:pic>
        <p:nvPicPr>
          <p:cNvPr id="6146" name="Picture 2" descr="http://www.buncogame.com/files/Foam50operato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17048">
            <a:off x="1054568" y="1547494"/>
            <a:ext cx="6703854" cy="2801984"/>
          </a:xfrm>
          <a:prstGeom prst="roundRect">
            <a:avLst>
              <a:gd name="adj" fmla="val 87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sonlte.com/wp-content/uploads/2012/10/overloa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404811">
            <a:off x="7407175" y="1271943"/>
            <a:ext cx="3911417" cy="2669126"/>
          </a:xfrm>
          <a:prstGeom prst="roundRect">
            <a:avLst>
              <a:gd name="adj" fmla="val 8700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42481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C# operators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overloaded </a:t>
            </a:r>
            <a:r>
              <a:rPr lang="en-US" dirty="0" smtClean="0"/>
              <a:t>(redefined) by developers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priority</a:t>
            </a:r>
            <a:r>
              <a:rPr lang="en-US" dirty="0" smtClean="0"/>
              <a:t> of operators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 smtClean="0"/>
              <a:t> be changed</a:t>
            </a:r>
          </a:p>
          <a:p>
            <a:pPr lvl="1"/>
            <a:r>
              <a:rPr lang="en-US" dirty="0" smtClean="0"/>
              <a:t>Not all operators can be overloaded</a:t>
            </a:r>
          </a:p>
          <a:p>
            <a:r>
              <a:rPr lang="en-US" dirty="0" smtClean="0"/>
              <a:t>Overloading an operator in C#</a:t>
            </a:r>
          </a:p>
          <a:p>
            <a:pPr lvl="1"/>
            <a:r>
              <a:rPr lang="en-US" dirty="0" smtClean="0"/>
              <a:t>Looks like a static method with 2 parameters: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18939" y="4724400"/>
            <a:ext cx="10455724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operator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Matrix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Matrix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new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m1.Multiply(m2)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615442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is allowed on:</a:t>
            </a: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Unary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buNone/>
            </a:pP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Binary </a:t>
            </a:r>
            <a:r>
              <a:rPr lang="bg-BG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Operators for type conversion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Implicit type conversion</a:t>
            </a:r>
            <a:endParaRPr lang="bg-BG" dirty="0" smtClean="0"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Explicit type conversion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(type)</a:t>
            </a:r>
            <a:endParaRPr lang="bg-BG" b="1" dirty="0">
              <a:solidFill>
                <a:schemeClr val="tx2">
                  <a:lumMod val="75000"/>
                </a:schemeClr>
              </a:solidFill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 (2)</a:t>
            </a:r>
            <a:endParaRPr lang="en-US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989012" y="2596261"/>
            <a:ext cx="10014767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!, ~, ++, --, true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false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989012" y="3963549"/>
            <a:ext cx="10014827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+, -, *, /, %, &amp;, |, ^, &lt;&lt;, &gt;&gt;,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==, !=, &gt;, &lt;, &gt;=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&lt;=</a:t>
            </a:r>
          </a:p>
        </p:txBody>
      </p:sp>
    </p:spTree>
    <p:extLst>
      <p:ext uri="{BB962C8B-B14F-4D97-AF65-F5344CB8AC3E}">
        <p14:creationId xmlns:p14="http://schemas.microsoft.com/office/powerpoint/2010/main" xmlns="" val="1764886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 – Example</a:t>
            </a:r>
            <a:endParaRPr lang="en-US" dirty="0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684212" y="1295400"/>
            <a:ext cx="10744200" cy="51090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Fraction operator -(Fraction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1,Fraction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num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1.numerator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2.denominator -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2.numerator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1.denominator;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denom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1.denominator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2.denominator;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new Fraction(num, denom);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Fraction operator *(Fraction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1,Fraction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2)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num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1.numerator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2.numerator;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denom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1.denominator *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2.denominator;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new Fraction(num, denom);</a:t>
            </a:r>
          </a:p>
          <a:p>
            <a:pPr marR="0" lvl="0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bg-BG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</a:p>
          <a:p>
            <a:pPr marR="0" lvl="0" algn="r" defTabSz="914400" eaLnBrk="0" latin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		</a:t>
            </a:r>
            <a:r>
              <a:rPr lang="en-US" sz="20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(the example continues)</a:t>
            </a:r>
            <a:endParaRPr lang="bg-BG" sz="2000" b="1" i="1" noProof="1" smtClean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30491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 – Example (2)</a:t>
            </a:r>
            <a:endParaRPr lang="en-US" dirty="0"/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684211" y="1261676"/>
            <a:ext cx="10744201" cy="50629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Unary minus operator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Fraction operator -(Fraction fraction)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num = -fraction.numerator;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denom = fraction.denominator;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new Fraction(num, denom);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Operator ++ (the same for prefix and postfix form)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Fraction operator ++(Fraction fraction)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num = fraction.numerator + fraction.denominator;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long denom = Frac.denominator;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new Fraction(num, denom);</a:t>
            </a:r>
          </a:p>
          <a:p>
            <a:pPr marL="0" indent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	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5383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Static </a:t>
            </a:r>
            <a:r>
              <a:rPr lang="en-US" dirty="0" smtClean="0"/>
              <a:t>Members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Indexers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Operators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 smtClean="0"/>
              <a:t>Namespaces</a:t>
            </a:r>
            <a:endParaRPr lang="en-US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2050" name="Picture 2" descr="C:\Documents\Courses\OOP\OOP Images\Space_Impact_by_Delas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0554" y="1828800"/>
            <a:ext cx="3932658" cy="314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 rot="720741">
            <a:off x="5457942" y="609599"/>
            <a:ext cx="4038600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+-=/</a:t>
            </a:r>
            <a:endParaRPr lang="en-US" sz="10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08212" y="4149436"/>
            <a:ext cx="4038600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</a:rPr>
              <a:t>[</a:t>
            </a:r>
            <a:r>
              <a:rPr lang="en-US" sz="14000" b="1" i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Consolas" panose="020B0609020204030204" pitchFamily="49" charset="0"/>
              </a:rPr>
              <a:t>5</a:t>
            </a:r>
            <a:r>
              <a:rPr lang="en-US" sz="1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>
                  <a:reflection blurRad="6350" stA="55000" endA="300" endPos="45500" dir="5400000" sy="-100000" algn="bl" rotWithShape="0"/>
                </a:effectLst>
              </a:rPr>
              <a:t>]</a:t>
            </a:r>
            <a:endParaRPr lang="en-US" sz="14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28012" y="1905000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80083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Overloading Operators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Live Demo</a:t>
            </a:r>
            <a:endParaRPr lang="en-US" dirty="0"/>
          </a:p>
        </p:txBody>
      </p:sp>
      <p:pic>
        <p:nvPicPr>
          <p:cNvPr id="8194" name="Picture 2" descr="http://i671.photobucket.com/albums/vv78/perryscave/Unusual/chad-overload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852795" y="1317034"/>
            <a:ext cx="8483235" cy="3325091"/>
          </a:xfrm>
          <a:prstGeom prst="roundRect">
            <a:avLst>
              <a:gd name="adj" fmla="val 995"/>
            </a:avLst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20642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Namespaces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b="1" dirty="0" smtClean="0"/>
              <a:t>Grouping Classes</a:t>
            </a:r>
            <a:endParaRPr lang="bg-BG" b="1" dirty="0"/>
          </a:p>
        </p:txBody>
      </p:sp>
      <p:pic>
        <p:nvPicPr>
          <p:cNvPr id="49156" name="Picture 4" descr="http://spacewack.makaak.nl/content/galaxie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5212" y="990600"/>
            <a:ext cx="4114800" cy="3533139"/>
          </a:xfrm>
          <a:prstGeom prst="roundRect">
            <a:avLst>
              <a:gd name="adj" fmla="val 4376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/>
        </p:spPr>
      </p:pic>
      <p:pic>
        <p:nvPicPr>
          <p:cNvPr id="3074" name="Picture 2" descr="http://www.scottkim.com/inversions/images/26names.gi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3012" y="1279159"/>
            <a:ext cx="3940334" cy="2956020"/>
          </a:xfrm>
          <a:prstGeom prst="roundRect">
            <a:avLst>
              <a:gd name="adj" fmla="val 4376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xmlns="" val="3782278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258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ts val="3500"/>
              </a:lnSpc>
              <a:spcBef>
                <a:spcPct val="23000"/>
              </a:spcBef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Namespaces </a:t>
            </a:r>
            <a:r>
              <a:rPr lang="en-US" sz="3200" dirty="0" smtClean="0"/>
              <a:t>logically group type </a:t>
            </a:r>
            <a:r>
              <a:rPr lang="en-US" sz="3200" dirty="0"/>
              <a:t>definitions</a:t>
            </a:r>
          </a:p>
          <a:p>
            <a:pPr lvl="1">
              <a:lnSpc>
                <a:spcPts val="3500"/>
              </a:lnSpc>
              <a:spcBef>
                <a:spcPct val="23000"/>
              </a:spcBef>
            </a:pPr>
            <a:r>
              <a:rPr lang="en-US" sz="3000" dirty="0"/>
              <a:t>May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contain</a:t>
            </a:r>
            <a:r>
              <a:rPr lang="en-US" sz="3000" dirty="0"/>
              <a:t> classes, structures, interfaces, enumerators and other </a:t>
            </a:r>
            <a:r>
              <a:rPr lang="en-US" sz="3000" dirty="0" smtClean="0"/>
              <a:t>types and namespaces</a:t>
            </a:r>
            <a:endParaRPr lang="bg-BG" sz="3000" dirty="0"/>
          </a:p>
          <a:p>
            <a:pPr lvl="1">
              <a:lnSpc>
                <a:spcPts val="3500"/>
              </a:lnSpc>
              <a:spcBef>
                <a:spcPct val="23000"/>
              </a:spcBef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sz="3000" dirty="0" smtClean="0"/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contain</a:t>
            </a:r>
            <a:r>
              <a:rPr lang="en-US" sz="3000" dirty="0"/>
              <a:t> methods and </a:t>
            </a:r>
            <a:r>
              <a:rPr lang="en-US" sz="3000" dirty="0" smtClean="0"/>
              <a:t>data directly</a:t>
            </a:r>
          </a:p>
          <a:p>
            <a:pPr lvl="1">
              <a:lnSpc>
                <a:spcPts val="3500"/>
              </a:lnSpc>
              <a:spcBef>
                <a:spcPct val="23000"/>
              </a:spcBef>
            </a:pPr>
            <a:r>
              <a:rPr lang="en-US" sz="3000" dirty="0"/>
              <a:t>Can be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allocated</a:t>
            </a:r>
            <a:r>
              <a:rPr lang="en-US" sz="3000" dirty="0"/>
              <a:t> in one or several </a:t>
            </a:r>
            <a:r>
              <a:rPr lang="en-US" sz="3000" dirty="0" smtClean="0"/>
              <a:t>files</a:t>
            </a:r>
            <a:endParaRPr lang="en-US" sz="3000" dirty="0"/>
          </a:p>
          <a:p>
            <a:pPr>
              <a:lnSpc>
                <a:spcPts val="3500"/>
              </a:lnSpc>
              <a:spcBef>
                <a:spcPct val="23000"/>
              </a:spcBef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C#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amespaces</a:t>
            </a:r>
            <a:r>
              <a:rPr lang="en-US" sz="3200" dirty="0" smtClean="0"/>
              <a:t> in are similar to </a:t>
            </a:r>
            <a:r>
              <a:rPr lang="en-US" sz="3200" dirty="0"/>
              <a:t>C++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namespaces</a:t>
            </a:r>
            <a:r>
              <a:rPr lang="en-US" sz="3200" dirty="0" smtClean="0"/>
              <a:t> and Java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packages</a:t>
            </a:r>
            <a:endParaRPr lang="bg-BG" sz="3200" dirty="0"/>
          </a:p>
          <a:p>
            <a:pPr>
              <a:lnSpc>
                <a:spcPts val="3500"/>
              </a:lnSpc>
              <a:spcBef>
                <a:spcPts val="773"/>
              </a:spcBef>
            </a:pPr>
            <a:r>
              <a:rPr lang="en-US" sz="3200" dirty="0" smtClean="0"/>
              <a:t>Allow defining types </a:t>
            </a:r>
            <a:r>
              <a:rPr lang="en-US" sz="3200" dirty="0"/>
              <a:t>with </a:t>
            </a:r>
            <a:r>
              <a:rPr lang="en-US" sz="3200" dirty="0" smtClean="0"/>
              <a:t>duplicated names</a:t>
            </a:r>
          </a:p>
          <a:p>
            <a:pPr lvl="1">
              <a:lnSpc>
                <a:spcPts val="3500"/>
              </a:lnSpc>
              <a:spcBef>
                <a:spcPts val="773"/>
              </a:spcBef>
            </a:pPr>
            <a:r>
              <a:rPr lang="en-US" sz="3000" dirty="0" smtClean="0"/>
              <a:t>E.g. a class named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000" dirty="0" smtClean="0"/>
              <a:t>is found in Windows Forms, in WPF and in ASP.NET Web Forms</a:t>
            </a:r>
          </a:p>
        </p:txBody>
      </p:sp>
      <p:sp>
        <p:nvSpPr>
          <p:cNvPr id="1258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599864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260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Including </a:t>
            </a:r>
            <a:r>
              <a:rPr lang="en-US" dirty="0"/>
              <a:t>a </a:t>
            </a:r>
            <a:r>
              <a:rPr lang="en-US" dirty="0" smtClean="0"/>
              <a:t>namespace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directive is </a:t>
            </a:r>
            <a:r>
              <a:rPr lang="en-US" dirty="0" smtClean="0"/>
              <a:t>put at the start of the file</a:t>
            </a:r>
            <a:endParaRPr lang="en-US" dirty="0"/>
          </a:p>
          <a:p>
            <a:pPr>
              <a:buFontTx/>
              <a:buNone/>
            </a:pPr>
            <a:endParaRPr lang="bg-BG" sz="3000" dirty="0"/>
          </a:p>
          <a:p>
            <a:pPr lvl="1">
              <a:spcBef>
                <a:spcPct val="700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allows direct use of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 </a:t>
            </a:r>
            <a:r>
              <a:rPr lang="en-US" dirty="0" smtClean="0"/>
              <a:t>in the </a:t>
            </a:r>
            <a:r>
              <a:rPr lang="en-US" dirty="0"/>
              <a:t>namespace</a:t>
            </a:r>
            <a:endParaRPr lang="bg-BG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Including </a:t>
            </a:r>
            <a:r>
              <a:rPr lang="en-US" dirty="0"/>
              <a:t>is applied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dirty="0"/>
              <a:t>file</a:t>
            </a:r>
            <a:endParaRPr lang="bg-BG" dirty="0"/>
          </a:p>
          <a:p>
            <a:pPr lvl="1"/>
            <a:r>
              <a:rPr lang="en-US" dirty="0"/>
              <a:t>The directive is written at the </a:t>
            </a:r>
            <a:r>
              <a:rPr lang="en-US" dirty="0" smtClean="0"/>
              <a:t>beginning </a:t>
            </a:r>
            <a:r>
              <a:rPr lang="en-US" dirty="0"/>
              <a:t>of the file </a:t>
            </a:r>
            <a:endParaRPr lang="bg-BG" dirty="0"/>
          </a:p>
          <a:p>
            <a:pPr lvl="1"/>
            <a:r>
              <a:rPr lang="en-US" dirty="0"/>
              <a:t>When </a:t>
            </a:r>
            <a:r>
              <a:rPr lang="en-US" dirty="0" smtClean="0"/>
              <a:t>including </a:t>
            </a:r>
            <a:r>
              <a:rPr lang="en-US" dirty="0"/>
              <a:t>a namespace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nested </a:t>
            </a:r>
            <a:r>
              <a:rPr lang="en-US" dirty="0" smtClean="0"/>
              <a:t>namespaces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included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60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Including </a:t>
            </a:r>
            <a:r>
              <a:rPr lang="en-US" smtClean="0"/>
              <a:t>Namespaces</a:t>
            </a:r>
            <a:endParaRPr lang="bg-BG" dirty="0"/>
          </a:p>
        </p:txBody>
      </p:sp>
      <p:sp>
        <p:nvSpPr>
          <p:cNvPr id="1260548" name="Rectangle 4"/>
          <p:cNvSpPr>
            <a:spLocks noChangeArrowheads="1"/>
          </p:cNvSpPr>
          <p:nvPr/>
        </p:nvSpPr>
        <p:spPr bwMode="auto">
          <a:xfrm>
            <a:off x="989012" y="2667000"/>
            <a:ext cx="9995745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System.Windows.Forms;</a:t>
            </a:r>
          </a:p>
        </p:txBody>
      </p:sp>
    </p:spTree>
    <p:extLst>
      <p:ext uri="{BB962C8B-B14F-4D97-AF65-F5344CB8AC3E}">
        <p14:creationId xmlns:p14="http://schemas.microsoft.com/office/powerpoint/2010/main" xmlns="" val="4284391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2625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3000" dirty="0" smtClean="0"/>
              <a:t>Types</a:t>
            </a:r>
            <a:r>
              <a:rPr lang="bg-BG" sz="3000" dirty="0" smtClean="0"/>
              <a:t> </a:t>
            </a:r>
            <a:r>
              <a:rPr lang="en-US" sz="3000" dirty="0"/>
              <a:t>placed in </a:t>
            </a:r>
            <a:r>
              <a:rPr lang="en-US" sz="3000" dirty="0" smtClean="0"/>
              <a:t>namespaces </a:t>
            </a:r>
            <a:r>
              <a:rPr lang="en-US" sz="3000" dirty="0"/>
              <a:t>can be used </a:t>
            </a:r>
            <a:r>
              <a:rPr lang="en-US" sz="3000" dirty="0" smtClean="0"/>
              <a:t>without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directive</a:t>
            </a:r>
            <a:r>
              <a:rPr lang="bg-BG" sz="3000" dirty="0"/>
              <a:t>, </a:t>
            </a:r>
            <a:r>
              <a:rPr lang="en-US" sz="3000" dirty="0"/>
              <a:t>by their full name:</a:t>
            </a:r>
          </a:p>
          <a:p>
            <a:pPr>
              <a:lnSpc>
                <a:spcPct val="95000"/>
              </a:lnSpc>
            </a:pPr>
            <a:endParaRPr lang="bg-BG" sz="3000" dirty="0"/>
          </a:p>
          <a:p>
            <a:pPr>
              <a:lnSpc>
                <a:spcPct val="95000"/>
              </a:lnSpc>
            </a:pPr>
            <a:endParaRPr lang="en-US" sz="3000" dirty="0"/>
          </a:p>
          <a:p>
            <a:pPr>
              <a:lnSpc>
                <a:spcPct val="95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using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can create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aliases </a:t>
            </a:r>
            <a:r>
              <a:rPr lang="en-US" sz="3000" dirty="0"/>
              <a:t>for namespaces </a:t>
            </a:r>
            <a:r>
              <a:rPr lang="bg-BG" sz="3000" dirty="0"/>
              <a:t>:</a:t>
            </a:r>
          </a:p>
        </p:txBody>
      </p:sp>
      <p:sp>
        <p:nvSpPr>
          <p:cNvPr id="1262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Namespaces (2)</a:t>
            </a:r>
            <a:endParaRPr lang="bg-BG" dirty="0"/>
          </a:p>
        </p:txBody>
      </p:sp>
      <p:sp>
        <p:nvSpPr>
          <p:cNvPr id="1262596" name="Rectangle 4"/>
          <p:cNvSpPr>
            <a:spLocks noChangeArrowheads="1"/>
          </p:cNvSpPr>
          <p:nvPr/>
        </p:nvSpPr>
        <p:spPr bwMode="auto">
          <a:xfrm>
            <a:off x="760412" y="4038600"/>
            <a:ext cx="10591800" cy="23750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IO = System.IO;</a:t>
            </a:r>
          </a:p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WinForms = System.Windows.Forms;</a:t>
            </a:r>
          </a:p>
          <a:p>
            <a:pPr marL="282575" indent="-282575" eaLnBrk="0" hangingPunct="0">
              <a:lnSpc>
                <a:spcPct val="100000"/>
              </a:lnSpc>
              <a:spcBef>
                <a:spcPts val="168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IO.StreamReader reader =</a:t>
            </a:r>
          </a:p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IO.File.OpenText("file.txt");</a:t>
            </a:r>
          </a:p>
          <a:p>
            <a:pPr marL="282575" indent="-282575" eaLnBrk="0" hangingPunct="0">
              <a:lnSpc>
                <a:spcPct val="100000"/>
              </a:lnSpc>
              <a:spcBef>
                <a:spcPts val="168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WinForms.Form form = new WinForms.Form();</a:t>
            </a:r>
          </a:p>
        </p:txBody>
      </p:sp>
      <p:sp>
        <p:nvSpPr>
          <p:cNvPr id="1262597" name="Rectangle 5"/>
          <p:cNvSpPr>
            <a:spLocks noChangeArrowheads="1"/>
          </p:cNvSpPr>
          <p:nvPr/>
        </p:nvSpPr>
        <p:spPr bwMode="auto">
          <a:xfrm>
            <a:off x="760412" y="2286000"/>
            <a:ext cx="105918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System.IO.StreamReader reader =</a:t>
            </a:r>
          </a:p>
          <a:p>
            <a:pPr marL="282575" indent="-282575"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System.IO.File.OpenText("file.txt");</a:t>
            </a:r>
          </a:p>
        </p:txBody>
      </p:sp>
    </p:spTree>
    <p:extLst>
      <p:ext uri="{BB962C8B-B14F-4D97-AF65-F5344CB8AC3E}">
        <p14:creationId xmlns:p14="http://schemas.microsoft.com/office/powerpoint/2010/main" xmlns="" val="4162404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264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Divide</a:t>
            </a:r>
            <a:r>
              <a:rPr lang="en-US" dirty="0"/>
              <a:t> the types in your applications </a:t>
            </a:r>
            <a:r>
              <a:rPr lang="en-US" dirty="0" smtClean="0"/>
              <a:t>into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namespaces</a:t>
            </a:r>
          </a:p>
          <a:p>
            <a:pPr lvl="1"/>
            <a:r>
              <a:rPr lang="en-US" dirty="0" smtClean="0"/>
              <a:t>When the types are </a:t>
            </a:r>
            <a:r>
              <a:rPr lang="en-US" dirty="0"/>
              <a:t>too </a:t>
            </a:r>
            <a:r>
              <a:rPr lang="en-US" dirty="0" smtClean="0"/>
              <a:t>many (more than</a:t>
            </a:r>
            <a:r>
              <a:rPr lang="bg-BG" dirty="0" smtClean="0"/>
              <a:t> 15-20</a:t>
            </a:r>
            <a:r>
              <a:rPr lang="en-US" dirty="0" smtClean="0"/>
              <a:t>)</a:t>
            </a:r>
            <a:endParaRPr lang="bg-BG" dirty="0"/>
          </a:p>
          <a:p>
            <a:pPr lvl="1"/>
            <a:r>
              <a:rPr lang="en-US" dirty="0" smtClean="0"/>
              <a:t>Group </a:t>
            </a:r>
            <a:r>
              <a:rPr lang="en-US" dirty="0"/>
              <a:t>the types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logically</a:t>
            </a:r>
            <a:r>
              <a:rPr lang="en-US" dirty="0"/>
              <a:t> </a:t>
            </a:r>
            <a:r>
              <a:rPr lang="en-US" dirty="0" smtClean="0"/>
              <a:t>in namespaces according </a:t>
            </a:r>
            <a:r>
              <a:rPr lang="en-US" dirty="0"/>
              <a:t>to </a:t>
            </a:r>
            <a:r>
              <a:rPr lang="en-US" dirty="0" smtClean="0"/>
              <a:t>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purpose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Use </a:t>
            </a:r>
            <a:r>
              <a:rPr lang="en-US" dirty="0"/>
              <a:t>nested namespaces </a:t>
            </a:r>
            <a:r>
              <a:rPr lang="en-US" dirty="0" smtClean="0"/>
              <a:t>when </a:t>
            </a:r>
            <a:r>
              <a:rPr lang="en-US" dirty="0"/>
              <a:t>the types are too </a:t>
            </a:r>
            <a:r>
              <a:rPr lang="en-US" dirty="0" smtClean="0"/>
              <a:t>many</a:t>
            </a:r>
          </a:p>
          <a:p>
            <a:pPr lvl="1"/>
            <a:r>
              <a:rPr lang="en-US" dirty="0" smtClean="0"/>
              <a:t>E.g. for a Tetris game you may have the following namespaces: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Tetris.Core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Tetris.Data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Tetris.Web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Tetris.HTML5Client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64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Namespaces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1360299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266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</a:t>
            </a:r>
            <a:r>
              <a:rPr lang="en-US" dirty="0"/>
              <a:t> types in files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identical</a:t>
            </a:r>
            <a:r>
              <a:rPr lang="en-US" dirty="0"/>
              <a:t> with 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names</a:t>
            </a:r>
          </a:p>
          <a:p>
            <a:pPr lvl="1"/>
            <a:r>
              <a:rPr lang="en-US" dirty="0" smtClean="0"/>
              <a:t>E.g.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dirty="0" smtClean="0"/>
              <a:t> should be in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file</a:t>
            </a:r>
            <a:r>
              <a:rPr lang="en-US" dirty="0" smtClean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Student.cs</a:t>
            </a:r>
          </a:p>
          <a:p>
            <a:r>
              <a:rPr lang="en-US" dirty="0" smtClean="0"/>
              <a:t>Arrange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files</a:t>
            </a:r>
            <a:r>
              <a:rPr lang="en-US" dirty="0"/>
              <a:t>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directories</a:t>
            </a:r>
            <a:r>
              <a:rPr lang="en-US" dirty="0"/>
              <a:t>, corresponding to their namespaces </a:t>
            </a:r>
          </a:p>
          <a:p>
            <a:pPr lvl="1"/>
            <a:r>
              <a:rPr lang="en-US" dirty="0"/>
              <a:t>The directory structure from your </a:t>
            </a:r>
            <a:r>
              <a:rPr lang="en-US" dirty="0" smtClean="0"/>
              <a:t>project </a:t>
            </a:r>
            <a:r>
              <a:rPr lang="en-US" dirty="0"/>
              <a:t>course-code have to reflect </a:t>
            </a:r>
            <a:r>
              <a:rPr lang="en-US" dirty="0" smtClean="0"/>
              <a:t>the </a:t>
            </a:r>
            <a:r>
              <a:rPr lang="en-US" dirty="0"/>
              <a:t>structure of the defined </a:t>
            </a:r>
            <a:r>
              <a:rPr lang="en-US" dirty="0" smtClean="0"/>
              <a:t>namespaces</a:t>
            </a:r>
            <a:endParaRPr lang="bg-BG" dirty="0"/>
          </a:p>
        </p:txBody>
      </p:sp>
      <p:sp>
        <p:nvSpPr>
          <p:cNvPr id="1266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</a:t>
            </a:r>
            <a:r>
              <a:rPr lang="en-US" dirty="0" smtClean="0"/>
              <a:t>Namespaces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4221525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7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>
            <a:outerShdw dist="17961" dir="2700000" algn="ctr" rotWithShape="0">
              <a:schemeClr val="bg2"/>
            </a:outerShdw>
          </a:effectLst>
        </p:spPr>
        <p:txBody>
          <a:bodyPr anchor="ctr" anchorCtr="0"/>
          <a:lstStyle/>
          <a:p>
            <a:r>
              <a:rPr lang="en-US" dirty="0"/>
              <a:t>Namespaces</a:t>
            </a:r>
            <a:r>
              <a:rPr lang="bg-BG" dirty="0"/>
              <a:t> –</a:t>
            </a:r>
            <a:r>
              <a:rPr lang="en-US" dirty="0"/>
              <a:t> Example</a:t>
            </a:r>
            <a:endParaRPr lang="bg-BG" dirty="0"/>
          </a:p>
        </p:txBody>
      </p:sp>
      <p:sp>
        <p:nvSpPr>
          <p:cNvPr id="1267715" name="Rectangle 3"/>
          <p:cNvSpPr>
            <a:spLocks noChangeArrowheads="1"/>
          </p:cNvSpPr>
          <p:nvPr/>
        </p:nvSpPr>
        <p:spPr bwMode="auto">
          <a:xfrm>
            <a:off x="768151" y="1049338"/>
            <a:ext cx="10709661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SoftUni.Data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struct Faculty 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Professor 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enum Specialty 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04636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>
            <a:outerShdw dist="17961" dir="2700000" algn="ctr" rotWithShape="0">
              <a:schemeClr val="bg2"/>
            </a:outerShdw>
          </a:effectLst>
        </p:spPr>
        <p:txBody>
          <a:bodyPr anchor="ctr" anchorCtr="0"/>
          <a:lstStyle/>
          <a:p>
            <a:r>
              <a:rPr lang="en-US" dirty="0"/>
              <a:t>Namespaces</a:t>
            </a:r>
            <a:r>
              <a:rPr lang="bg-BG" dirty="0"/>
              <a:t> –</a:t>
            </a:r>
            <a:r>
              <a:rPr lang="en-US" dirty="0"/>
              <a:t> Example (2)</a:t>
            </a:r>
            <a:endParaRPr lang="bg-BG" dirty="0"/>
          </a:p>
        </p:txBody>
      </p:sp>
      <p:sp>
        <p:nvSpPr>
          <p:cNvPr id="1269763" name="Rectangle 3"/>
          <p:cNvSpPr>
            <a:spLocks noChangeArrowheads="1"/>
          </p:cNvSpPr>
          <p:nvPr/>
        </p:nvSpPr>
        <p:spPr bwMode="auto">
          <a:xfrm>
            <a:off x="681390" y="1010939"/>
            <a:ext cx="10796420" cy="56184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SoftUni.UI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StudentAdminForm : System.Windows.Forms.Form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ProfessorAdminForm : System.Windows.Forms.Form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namespace SoftUni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AdministrationSystem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Main()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// </a:t>
            </a:r>
            <a:r>
              <a:rPr lang="en-US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bg-BG" altLang="ko-KR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bg-BG" altLang="ko-KR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66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1271812" name="Rectangle 4"/>
          <p:cNvSpPr>
            <a:spLocks noGrp="1" noChangeArrowheads="1"/>
          </p:cNvSpPr>
          <p:nvPr>
            <p:ph idx="1"/>
          </p:nvPr>
        </p:nvSpPr>
        <p:spPr>
          <a:noFill/>
          <a:ln/>
          <a:effectLst>
            <a:outerShdw dist="17961" dir="2700000" algn="ctr" rotWithShape="0">
              <a:schemeClr val="bg2"/>
            </a:outerShdw>
          </a:effectLst>
        </p:spPr>
        <p:txBody>
          <a:bodyPr/>
          <a:lstStyle/>
          <a:p>
            <a:r>
              <a:rPr lang="en-US" dirty="0"/>
              <a:t>Recommended directory structure and </a:t>
            </a:r>
            <a:r>
              <a:rPr lang="en-US" dirty="0" smtClean="0"/>
              <a:t>class organization</a:t>
            </a:r>
            <a:endParaRPr lang="bg-BG" dirty="0"/>
          </a:p>
        </p:txBody>
      </p:sp>
      <p:sp>
        <p:nvSpPr>
          <p:cNvPr id="1271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  <a:r>
              <a:rPr lang="bg-BG" dirty="0"/>
              <a:t> –</a:t>
            </a:r>
            <a:r>
              <a:rPr lang="en-US" dirty="0"/>
              <a:t> Example (3)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7636" y="2133600"/>
            <a:ext cx="4270376" cy="398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0266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Static Members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71595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vs. Instance Members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62" name="Picture 2" descr="http://www.bnl.gov/bnlweb/Museum/photos/Science%20Museum/D0330399.JPE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76455" y="1295400"/>
            <a:ext cx="3453500" cy="3264408"/>
          </a:xfrm>
          <a:prstGeom prst="roundRect">
            <a:avLst>
              <a:gd name="adj" fmla="val 8522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2523372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foundwalls.com/wallpapers/2012/04/space-stars-galaxy-universe-andromeda-nebula-1050x168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54648" y="1540264"/>
            <a:ext cx="4615517" cy="3218075"/>
          </a:xfrm>
          <a:prstGeom prst="ellipse">
            <a:avLst/>
          </a:prstGeom>
          <a:scene3d>
            <a:camera prst="perspectiveHeroicExtremeRightFacing" fov="7200000">
              <a:rot lat="278267" lon="20746329" rev="90658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</p:spPr>
        <p:txBody>
          <a:bodyPr/>
          <a:lstStyle/>
          <a:p>
            <a:r>
              <a:rPr lang="en-US" dirty="0" smtClean="0"/>
              <a:t>Namespaces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4412" y="1540265"/>
            <a:ext cx="4171420" cy="3023414"/>
          </a:xfrm>
          <a:prstGeom prst="roundRect">
            <a:avLst>
              <a:gd name="adj" fmla="val 1246"/>
            </a:avLst>
          </a:prstGeom>
          <a:scene3d>
            <a:camera prst="perspectiveHeroicExtremeRightFacing" fov="3900000">
              <a:rot lat="347887" lon="1254237" rev="21588578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xmlns="" val="3786640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8775" indent="-358775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Static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members</a:t>
            </a:r>
            <a:r>
              <a:rPr lang="en-US" dirty="0" smtClean="0"/>
              <a:t> are shared between all instances</a:t>
            </a:r>
          </a:p>
          <a:p>
            <a:pPr marL="706438" lvl="1" indent="-358775">
              <a:lnSpc>
                <a:spcPct val="100000"/>
              </a:lnSpc>
            </a:pPr>
            <a:r>
              <a:rPr lang="en-US" dirty="0" smtClean="0"/>
              <a:t>Instance members are per object</a:t>
            </a:r>
            <a:endParaRPr lang="en-US" dirty="0"/>
          </a:p>
          <a:p>
            <a:pPr marL="500117" indent="-457200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Indexers </a:t>
            </a:r>
            <a:r>
              <a:rPr lang="en-US" dirty="0" smtClean="0"/>
              <a:t>allow indexed access to class data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500117" indent="-457200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Operator overloading </a:t>
            </a:r>
            <a:r>
              <a:rPr lang="en-US" dirty="0" smtClean="0"/>
              <a:t>redefines the</a:t>
            </a:r>
            <a:br>
              <a:rPr lang="en-US" dirty="0" smtClean="0"/>
            </a:br>
            <a:r>
              <a:rPr lang="en-US" dirty="0" smtClean="0"/>
              <a:t>functionality of the standard operators</a:t>
            </a:r>
          </a:p>
          <a:p>
            <a:pPr marL="500117" indent="-457200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Namespaces </a:t>
            </a:r>
            <a:r>
              <a:rPr lang="en-US" dirty="0" smtClean="0"/>
              <a:t>logically group </a:t>
            </a:r>
            <a:r>
              <a:rPr lang="en-US" dirty="0"/>
              <a:t>code</a:t>
            </a:r>
            <a:br>
              <a:rPr lang="en-US" dirty="0"/>
            </a:br>
            <a:r>
              <a:rPr lang="en-US" dirty="0"/>
              <a:t>around some particular functionality </a:t>
            </a:r>
            <a:endParaRPr lang="en-US" dirty="0" smtClean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28012" y="3581400"/>
            <a:ext cx="3227615" cy="239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24180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</a:t>
            </a:r>
            <a:r>
              <a:rPr lang="en-US" dirty="0" smtClean="0"/>
              <a:t>Static Members </a:t>
            </a:r>
            <a:r>
              <a:rPr lang="en-US" smtClean="0"/>
              <a:t>and Namespaces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</a:t>
            </a:r>
            <a:r>
              <a:rPr lang="en-US" dirty="0">
                <a:hlinkClick r:id="rId16"/>
              </a:rPr>
              <a:t>https://</a:t>
            </a:r>
            <a:r>
              <a:rPr lang="en-US" dirty="0" smtClean="0">
                <a:hlinkClick r:id="rId16"/>
              </a:rPr>
              <a:t>softuni.bg/courses/oop/</a:t>
            </a:r>
            <a:endParaRPr lang="en-US" dirty="0"/>
          </a:p>
        </p:txBody>
      </p:sp>
      <p:pic>
        <p:nvPicPr>
          <p:cNvPr id="16" name="Picture 15">
            <a:hlinkClick r:id="rId17"/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xmlns="" val="1849883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xmlns="" val="3687713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62304" y="3069120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5583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3538" indent="-363538"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Static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members </a:t>
            </a:r>
            <a:r>
              <a:rPr lang="en-US" dirty="0" smtClean="0"/>
              <a:t>are </a:t>
            </a:r>
            <a:r>
              <a:rPr lang="en-US" dirty="0"/>
              <a:t>associated with </a:t>
            </a:r>
            <a:r>
              <a:rPr lang="en-US" dirty="0" smtClean="0"/>
              <a:t>a class (type)</a:t>
            </a:r>
          </a:p>
          <a:p>
            <a:pPr marL="668284" lvl="1" indent="-363538"/>
            <a:r>
              <a:rPr lang="en-US" dirty="0" smtClean="0"/>
              <a:t>Rather than </a:t>
            </a:r>
            <a:r>
              <a:rPr lang="en-US" dirty="0"/>
              <a:t>with an </a:t>
            </a:r>
            <a:r>
              <a:rPr lang="en-US" dirty="0" smtClean="0"/>
              <a:t>object (instance)</a:t>
            </a:r>
          </a:p>
          <a:p>
            <a:pPr marL="668284" lvl="1" indent="-363538"/>
            <a:r>
              <a:rPr lang="en-US" dirty="0"/>
              <a:t>Defined with the modifier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static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63538" indent="-363538">
              <a:tabLst/>
            </a:pPr>
            <a:r>
              <a:rPr lang="en-US" dirty="0" smtClean="0"/>
              <a:t>Static can </a:t>
            </a:r>
            <a:r>
              <a:rPr lang="en-US" dirty="0"/>
              <a:t>be used </a:t>
            </a:r>
            <a:r>
              <a:rPr lang="en-US" dirty="0" smtClean="0"/>
              <a:t>for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Constructors</a:t>
            </a:r>
          </a:p>
          <a:p>
            <a:pPr marL="712788" lvl="1" indent="-35560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Fields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Events</a:t>
            </a:r>
          </a:p>
        </p:txBody>
      </p:sp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Members</a:t>
            </a:r>
            <a:endParaRPr lang="bg-BG" dirty="0"/>
          </a:p>
        </p:txBody>
      </p:sp>
      <p:pic>
        <p:nvPicPr>
          <p:cNvPr id="13315" name="Picture 3" descr="C:\Trash\static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37412" y="3505200"/>
            <a:ext cx="4138842" cy="2602523"/>
          </a:xfrm>
          <a:prstGeom prst="roundRect">
            <a:avLst>
              <a:gd name="adj" fmla="val 8093"/>
            </a:avLst>
          </a:prstGeom>
          <a:noFill/>
          <a:ln w="3175"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4262742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41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1950" indent="-361950">
              <a:lnSpc>
                <a:spcPct val="100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Static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Associated </a:t>
            </a:r>
            <a:r>
              <a:rPr lang="en-US" dirty="0"/>
              <a:t>with a </a:t>
            </a:r>
            <a:r>
              <a:rPr lang="en-US" dirty="0" smtClean="0"/>
              <a:t>type (class), </a:t>
            </a:r>
            <a:r>
              <a:rPr lang="en-US" dirty="0"/>
              <a:t>not with an </a:t>
            </a:r>
            <a:r>
              <a:rPr lang="en-US" dirty="0" smtClean="0"/>
              <a:t>instance</a:t>
            </a:r>
          </a:p>
          <a:p>
            <a:pPr marL="712788" lvl="1" indent="-355600">
              <a:lnSpc>
                <a:spcPct val="100000"/>
              </a:lnSpc>
            </a:pPr>
            <a:r>
              <a:rPr lang="en-US" dirty="0"/>
              <a:t>Initialized just before the type is used for the first </a:t>
            </a:r>
            <a:r>
              <a:rPr lang="en-US" dirty="0" smtClean="0"/>
              <a:t>time</a:t>
            </a:r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Cleared from memory on program exit</a:t>
            </a:r>
            <a:endParaRPr lang="en-US" dirty="0"/>
          </a:p>
          <a:p>
            <a:pPr marL="361950" indent="-361950">
              <a:lnSpc>
                <a:spcPct val="100000"/>
              </a:lnSpc>
              <a:tabLst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Non-Static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The opposite, associated with an instance (object)</a:t>
            </a:r>
          </a:p>
          <a:p>
            <a:pPr marL="712788" lvl="1" indent="-355600">
              <a:lnSpc>
                <a:spcPct val="100000"/>
              </a:lnSpc>
            </a:pPr>
            <a:r>
              <a:rPr lang="en-US" dirty="0"/>
              <a:t>Initialized when the constructor is </a:t>
            </a:r>
            <a:r>
              <a:rPr lang="en-US" dirty="0" smtClean="0"/>
              <a:t>called</a:t>
            </a:r>
          </a:p>
          <a:p>
            <a:pPr marL="712788" lvl="1" indent="-355600">
              <a:lnSpc>
                <a:spcPct val="100000"/>
              </a:lnSpc>
            </a:pPr>
            <a:r>
              <a:rPr lang="en-US" dirty="0" smtClean="0"/>
              <a:t>Cleared from memory by the garbage collector</a:t>
            </a:r>
            <a:endParaRPr lang="en-US" dirty="0"/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vs. </a:t>
            </a:r>
            <a:r>
              <a:rPr lang="en-US" dirty="0" smtClean="0"/>
              <a:t>Non-Static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xmlns="" val="2077001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Counter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4" y="1066800"/>
            <a:ext cx="10943998" cy="55861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Person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</a:t>
            </a:r>
            <a:r>
              <a:rPr lang="en-US" altLang="ko-KR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instanceCounter = 0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altLang="ko-KR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PersonCounter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{ 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Person.instanceCounter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string Name { get; set;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Person(string name = null)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Person.instanceCounter++;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this.Name = name;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1800" b="1" i="1" noProof="1" smtClean="0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0372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4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smtClean="0"/>
              <a:t>Members – Example</a:t>
            </a:r>
            <a:endParaRPr lang="bg-BG" dirty="0"/>
          </a:p>
        </p:txBody>
      </p:sp>
      <p:sp>
        <p:nvSpPr>
          <p:cNvPr id="744452" name="Rectangle 4"/>
          <p:cNvSpPr>
            <a:spLocks noChangeArrowheads="1"/>
          </p:cNvSpPr>
          <p:nvPr/>
        </p:nvSpPr>
        <p:spPr bwMode="auto">
          <a:xfrm>
            <a:off x="608012" y="1143000"/>
            <a:ext cx="10896600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class SqrtPrecalculated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const int MaxValue = 10000;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Static field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private 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int[] sqrtValues;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Static constructor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SqrtPrecalculated()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sqrtValues = new </a:t>
            </a: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int[MaxValue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+ 1];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(int i = 0; i &lt; sqrtValues.Length; i++)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sqrtValues[i] = (int)Math.Sqrt(i);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						      </a:t>
            </a:r>
            <a:r>
              <a:rPr lang="en-US" altLang="ko-KR" sz="1800" b="1" i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(example continues)</a:t>
            </a:r>
          </a:p>
        </p:txBody>
      </p:sp>
      <p:pic>
        <p:nvPicPr>
          <p:cNvPr id="9217" name="Picture 1" descr="C:\Trash\static-electricity-child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61412" y="1447800"/>
            <a:ext cx="2456949" cy="1890713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72364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smtClean="0"/>
              <a:t>Members </a:t>
            </a:r>
            <a:r>
              <a:rPr lang="en-US" dirty="0"/>
              <a:t>– </a:t>
            </a:r>
            <a:r>
              <a:rPr lang="en-US" dirty="0" smtClean="0"/>
              <a:t>Example </a:t>
            </a:r>
            <a:r>
              <a:rPr lang="en-US" dirty="0"/>
              <a:t>(2)</a:t>
            </a:r>
            <a:endParaRPr lang="bg-BG" dirty="0"/>
          </a:p>
        </p:txBody>
      </p:sp>
      <p:sp>
        <p:nvSpPr>
          <p:cNvPr id="834563" name="Rectangle 3"/>
          <p:cNvSpPr>
            <a:spLocks noChangeArrowheads="1"/>
          </p:cNvSpPr>
          <p:nvPr/>
        </p:nvSpPr>
        <p:spPr bwMode="auto">
          <a:xfrm>
            <a:off x="608012" y="1384786"/>
            <a:ext cx="10896600" cy="49398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Static method 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altLang="ko-KR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int GetSqrt(int value)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sqrtValues[value];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SqrtTest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static void Main()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</a:t>
            </a: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Console.WriteLine(SqrtPrecalculated.GetSqrt(254));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// Result: 15</a:t>
            </a:r>
            <a:endParaRPr lang="en-US" altLang="ko-KR" sz="21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marL="282575" indent="-282575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altLang="ko-KR" sz="21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altLang="ko-KR" sz="21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172" name="Picture 4" descr="http://antistaticsolution.net/images/static_electricity/static_electricity_250x25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50047" y="1770965"/>
            <a:ext cx="2832729" cy="2133600"/>
          </a:xfrm>
          <a:prstGeom prst="roundRect">
            <a:avLst>
              <a:gd name="adj" fmla="val 9071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4257856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Static Members</a:t>
            </a:r>
            <a:endParaRPr lang="en-US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1416148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Demo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bg-BG" dirty="0"/>
          </a:p>
        </p:txBody>
      </p:sp>
      <p:pic>
        <p:nvPicPr>
          <p:cNvPr id="4" name="Picture 2" descr="http://3.bp.blogspot.com/_shNfb4kWu0g/SOShpuw27SI/AAAAAAAABSE/zFPYwed1Id4/s400/Static-Electricity-tw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27239" y="1545380"/>
            <a:ext cx="5891265" cy="2950084"/>
          </a:xfrm>
          <a:prstGeom prst="roundRect">
            <a:avLst>
              <a:gd name="adj" fmla="val 9390"/>
            </a:avLst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5682506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1881</Words>
  <Application>Microsoft Office PowerPoint</Application>
  <PresentationFormat>Custom</PresentationFormat>
  <Paragraphs>386</Paragraphs>
  <Slides>34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SoftUni 16x9</vt:lpstr>
      <vt:lpstr>3_SoftUni 16x9</vt:lpstr>
      <vt:lpstr>Static Members  and Namespaces</vt:lpstr>
      <vt:lpstr>Table of Contents</vt:lpstr>
      <vt:lpstr>Static Members</vt:lpstr>
      <vt:lpstr>Static Members</vt:lpstr>
      <vt:lpstr>Static vs. Non-Static</vt:lpstr>
      <vt:lpstr>Static Counter – Example</vt:lpstr>
      <vt:lpstr>Static Members – Example</vt:lpstr>
      <vt:lpstr>Static Members – Example (2)</vt:lpstr>
      <vt:lpstr>Static Members</vt:lpstr>
      <vt:lpstr>Indexers</vt:lpstr>
      <vt:lpstr>Indexers</vt:lpstr>
      <vt:lpstr>Indexers – Example</vt:lpstr>
      <vt:lpstr>Indexers – Example (2)</vt:lpstr>
      <vt:lpstr>Indexers</vt:lpstr>
      <vt:lpstr>Operators Overloading</vt:lpstr>
      <vt:lpstr>Overloading Operators</vt:lpstr>
      <vt:lpstr>Overloading Operators (2)</vt:lpstr>
      <vt:lpstr>Overloading Operators – Example</vt:lpstr>
      <vt:lpstr>Overloading Operators – Example (2)</vt:lpstr>
      <vt:lpstr>Overloading Operators</vt:lpstr>
      <vt:lpstr>Namespaces</vt:lpstr>
      <vt:lpstr>Namespaces</vt:lpstr>
      <vt:lpstr>Including Namespaces</vt:lpstr>
      <vt:lpstr>Including Namespaces (2)</vt:lpstr>
      <vt:lpstr>Defining Namespaces</vt:lpstr>
      <vt:lpstr>Defining Namespaces (2)</vt:lpstr>
      <vt:lpstr>Namespaces – Example</vt:lpstr>
      <vt:lpstr>Namespaces – Example (2)</vt:lpstr>
      <vt:lpstr>Namespaces – Example (3)</vt:lpstr>
      <vt:lpstr>Namespaces</vt:lpstr>
      <vt:lpstr>Summary</vt:lpstr>
      <vt:lpstr>OOP – Static Members and Namespaces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- Static Members and Namespaces</dc:title>
  <dc:subject>Software Development Course</dc:subject>
  <dc:creator/>
  <cp:keywords>OOP, Static, members, namespaces, programming, SoftUni, Software University, programming, software development, software engineering, course, SoftUni, Software University, education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2015-11-23T09:47:18Z</dcterms:modified>
  <cp:category>OOP,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